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68" r:id="rId5"/>
    <p:sldId id="259" r:id="rId6"/>
    <p:sldId id="260" r:id="rId7"/>
    <p:sldId id="261" r:id="rId8"/>
    <p:sldId id="264" r:id="rId9"/>
    <p:sldId id="265" r:id="rId10"/>
    <p:sldId id="263" r:id="rId11"/>
    <p:sldId id="266" r:id="rId12"/>
    <p:sldId id="25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lpgo-blu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220" y="186055"/>
            <a:ext cx="1276985" cy="12782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0795" y="0"/>
            <a:ext cx="12202795" cy="34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122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3547" r="1176" b="1526"/>
          <a:stretch>
            <a:fillRect/>
          </a:stretch>
        </p:blipFill>
        <p:spPr bwMode="auto">
          <a:xfrm>
            <a:off x="-9525" y="2804795"/>
            <a:ext cx="12202160" cy="405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2233295" y="1464310"/>
            <a:ext cx="77254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800" b="1">
                <a:latin typeface="微软雅黑" panose="020B0503020204020204" charset="-122"/>
                <a:ea typeface="微软雅黑" panose="020B0503020204020204" charset="-122"/>
              </a:rPr>
              <a:t>路海</a:t>
            </a:r>
            <a:r>
              <a:rPr lang="zh-CN" altLang="en-US" sz="60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长</a:t>
            </a:r>
            <a:r>
              <a:rPr lang="en-US" altLang="zh-CN" sz="4800" b="1"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4800" b="1">
                <a:latin typeface="微软雅黑" panose="020B0503020204020204" charset="-122"/>
                <a:ea typeface="微软雅黑" panose="020B0503020204020204" charset="-122"/>
              </a:rPr>
              <a:t>青夜</a:t>
            </a:r>
            <a:r>
              <a:rPr lang="zh-CN" altLang="en-US" sz="60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旷</a:t>
            </a:r>
            <a:endParaRPr lang="zh-CN" altLang="en-US" sz="4800" b="1"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r>
              <a:rPr lang="zh-CN" altLang="en-US" sz="4800" b="1">
                <a:latin typeface="微软雅黑" panose="020B0503020204020204" charset="-122"/>
                <a:ea typeface="微软雅黑" panose="020B0503020204020204" charset="-122"/>
              </a:rPr>
              <a:t>越过群山</a:t>
            </a:r>
            <a:r>
              <a:rPr lang="zh-CN" altLang="en-US" sz="60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追</a:t>
            </a:r>
            <a:r>
              <a:rPr lang="zh-CN" altLang="en-US" sz="4800" b="1">
                <a:latin typeface="微软雅黑" panose="020B0503020204020204" charset="-122"/>
                <a:ea typeface="微软雅黑" panose="020B0503020204020204" charset="-122"/>
              </a:rPr>
              <a:t>斜阳</a:t>
            </a:r>
            <a:endParaRPr lang="zh-CN" altLang="en-US" sz="48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004945" y="3681095"/>
            <a:ext cx="438975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2400" b="1"/>
              <a:t>徐梓涵</a:t>
            </a:r>
            <a:endParaRPr lang="zh-CN" altLang="en-US" sz="2400" b="1"/>
          </a:p>
          <a:p>
            <a:pPr algn="ctr">
              <a:lnSpc>
                <a:spcPct val="150000"/>
              </a:lnSpc>
            </a:pPr>
            <a:r>
              <a:rPr lang="zh-CN" altLang="en-US" sz="2400" b="1"/>
              <a:t>哈尔滨工业大学（深圳）</a:t>
            </a:r>
            <a:endParaRPr lang="zh-CN" altLang="en-US" sz="2400" b="1"/>
          </a:p>
          <a:p>
            <a:pPr algn="ctr">
              <a:lnSpc>
                <a:spcPct val="150000"/>
              </a:lnSpc>
            </a:pPr>
            <a:r>
              <a:rPr lang="zh-CN" altLang="en-US" sz="2400" b="1"/>
              <a:t>材料科学与工程</a:t>
            </a:r>
            <a:endParaRPr lang="zh-CN" altLang="en-US" sz="2400" b="1"/>
          </a:p>
          <a:p>
            <a:pPr algn="ctr">
              <a:lnSpc>
                <a:spcPct val="150000"/>
              </a:lnSpc>
            </a:pPr>
            <a:r>
              <a:rPr lang="en-US" altLang="zh-CN" sz="2400" b="1"/>
              <a:t>2025/03/20</a:t>
            </a:r>
            <a:endParaRPr lang="en-US" altLang="zh-CN" sz="2400" b="1"/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3340735" y="6456045"/>
            <a:ext cx="1802130" cy="1460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>
            <p:custDataLst>
              <p:tags r:id="rId3"/>
            </p:custDataLst>
          </p:nvPr>
        </p:nvCxnSpPr>
        <p:spPr>
          <a:xfrm flipV="1">
            <a:off x="7465060" y="6445250"/>
            <a:ext cx="1603375" cy="1460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4246880" y="6207760"/>
            <a:ext cx="41478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>
                <a:ln w="95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  <a:sym typeface="+mn-ea"/>
              </a:rPr>
              <a:t>Sharing Talk</a:t>
            </a:r>
            <a:endParaRPr lang="en-US" altLang="zh-CN" sz="2400">
              <a:ln w="9525">
                <a:solidFill>
                  <a:schemeClr val="accent1">
                    <a:lumMod val="75000"/>
                  </a:schemeClr>
                </a:solidFill>
                <a:prstDash val="solid"/>
              </a:ln>
              <a:solidFill>
                <a:srgbClr val="00206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lpgo-blu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220" y="186055"/>
            <a:ext cx="1276985" cy="12782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0795" y="0"/>
            <a:ext cx="12202795" cy="34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122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3547" r="1176" b="1526"/>
          <a:stretch>
            <a:fillRect/>
          </a:stretch>
        </p:blipFill>
        <p:spPr bwMode="auto">
          <a:xfrm>
            <a:off x="-9525" y="2804795"/>
            <a:ext cx="12202160" cy="405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283335" y="512445"/>
            <a:ext cx="62001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/>
                </a:solidFill>
              </a:rPr>
              <a:t>对不同选择学弟学妹的建议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6560" y="1433830"/>
            <a:ext cx="1130300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000"/>
              <a:t>申请授课型硕士：好好学习天天向上，多提高</a:t>
            </a:r>
            <a:r>
              <a:rPr lang="en-US" altLang="zh-CN" sz="2000"/>
              <a:t>gpa</a:t>
            </a:r>
            <a:r>
              <a:rPr lang="zh-CN" altLang="en-US" sz="2000"/>
              <a:t>和语言，大三暑假可以陆续开始准备文书，多找人打磨，只要定位选校</a:t>
            </a:r>
            <a:r>
              <a:rPr lang="en-US" altLang="zh-CN" sz="2000"/>
              <a:t>ok</a:t>
            </a:r>
            <a:r>
              <a:rPr lang="zh-CN" altLang="en-US" sz="2000"/>
              <a:t>就可以美美享受大学生活啦</a:t>
            </a:r>
            <a:r>
              <a:rPr lang="en-US" altLang="zh-CN" sz="2000"/>
              <a:t>~</a:t>
            </a:r>
            <a:endParaRPr lang="zh-CN" altLang="en-US" sz="2000"/>
          </a:p>
          <a:p>
            <a:pPr>
              <a:lnSpc>
                <a:spcPct val="150000"/>
              </a:lnSpc>
            </a:pPr>
            <a:r>
              <a:rPr lang="zh-CN" altLang="en-US" sz="2000"/>
              <a:t>申请研究型硕士</a:t>
            </a:r>
            <a:r>
              <a:rPr lang="en-US" altLang="zh-CN" sz="2000"/>
              <a:t>/</a:t>
            </a:r>
            <a:r>
              <a:rPr lang="zh-CN" altLang="en-US" sz="2000"/>
              <a:t>博士：多多积累，</a:t>
            </a:r>
            <a:r>
              <a:rPr lang="en-US" altLang="zh-CN" sz="2000"/>
              <a:t>n</a:t>
            </a:r>
            <a:r>
              <a:rPr lang="zh-CN" altLang="en-US" sz="2000"/>
              <a:t>手一起抓，做好面对困难的准备，稳定心态，一定先选择一些保底避免焦虑，自信起来，大胆尝试，总会遇到对的人</a:t>
            </a:r>
            <a:r>
              <a:rPr lang="en-US" altLang="zh-CN" sz="2000"/>
              <a:t>~</a:t>
            </a:r>
            <a:endParaRPr lang="en-US" altLang="zh-CN" sz="2000"/>
          </a:p>
          <a:p>
            <a:pPr>
              <a:lnSpc>
                <a:spcPct val="150000"/>
              </a:lnSpc>
            </a:pPr>
            <a:endParaRPr lang="en-US" altLang="zh-CN" sz="2000"/>
          </a:p>
          <a:p>
            <a:pPr>
              <a:lnSpc>
                <a:spcPct val="150000"/>
              </a:lnSpc>
            </a:pPr>
            <a:r>
              <a:rPr lang="zh-CN" altLang="en-US" sz="2000"/>
              <a:t>还有一些我了解到的项目：</a:t>
            </a:r>
            <a:endParaRPr lang="en-US" altLang="zh-CN" sz="2000"/>
          </a:p>
          <a:p>
            <a:pPr>
              <a:lnSpc>
                <a:spcPct val="150000"/>
              </a:lnSpc>
            </a:pPr>
            <a:r>
              <a:rPr lang="zh-CN" altLang="en-US" sz="2000"/>
              <a:t>新国大</a:t>
            </a:r>
            <a:r>
              <a:rPr lang="en-US" altLang="zh-CN" sz="2000"/>
              <a:t>311</a:t>
            </a:r>
            <a:endParaRPr lang="zh-CN" altLang="en-US" sz="2000"/>
          </a:p>
          <a:p>
            <a:pPr>
              <a:lnSpc>
                <a:spcPct val="150000"/>
              </a:lnSpc>
            </a:pPr>
            <a:r>
              <a:rPr lang="zh-CN" altLang="en-US" sz="2000"/>
              <a:t>港科广</a:t>
            </a:r>
            <a:endParaRPr lang="zh-CN" altLang="en-US" sz="2000"/>
          </a:p>
          <a:p>
            <a:pPr>
              <a:lnSpc>
                <a:spcPct val="150000"/>
              </a:lnSpc>
            </a:pPr>
            <a:r>
              <a:rPr lang="zh-CN" altLang="en-US" sz="2000"/>
              <a:t>牛津大四交换</a:t>
            </a:r>
            <a:endParaRPr lang="zh-CN" altLang="en-US"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42035" y="1946275"/>
            <a:ext cx="898779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3200"/>
              <a:t>感谢各位！</a:t>
            </a:r>
            <a:endParaRPr lang="zh-CN" altLang="en-US" sz="3200"/>
          </a:p>
          <a:p>
            <a:pPr>
              <a:lnSpc>
                <a:spcPct val="150000"/>
              </a:lnSpc>
            </a:pPr>
            <a:r>
              <a:rPr lang="zh-CN" altLang="en-US" sz="3200"/>
              <a:t>联系方式：</a:t>
            </a:r>
            <a:r>
              <a:rPr lang="en-US" altLang="zh-CN" sz="3200"/>
              <a:t>vx15353545886</a:t>
            </a:r>
            <a:endParaRPr lang="en-US" altLang="zh-CN" sz="3200"/>
          </a:p>
          <a:p>
            <a:pPr>
              <a:lnSpc>
                <a:spcPct val="150000"/>
              </a:lnSpc>
            </a:pPr>
            <a:r>
              <a:rPr lang="zh-CN" altLang="en-US" sz="3200"/>
              <a:t>有任何问题，欢迎随时交流讨论</a:t>
            </a:r>
            <a:r>
              <a:rPr lang="en-US" altLang="zh-CN" sz="3200"/>
              <a:t>~</a:t>
            </a:r>
            <a:endParaRPr lang="en-US" altLang="zh-CN" sz="3200"/>
          </a:p>
          <a:p>
            <a:pPr>
              <a:lnSpc>
                <a:spcPct val="150000"/>
              </a:lnSpc>
            </a:pPr>
            <a:r>
              <a:rPr lang="zh-CN" altLang="en-US" sz="3200"/>
              <a:t>祝大家一切顺利</a:t>
            </a:r>
            <a:r>
              <a:rPr lang="en-US" altLang="zh-CN" sz="3200"/>
              <a:t>~offer</a:t>
            </a:r>
            <a:r>
              <a:rPr lang="zh-CN" altLang="en-US" sz="3200"/>
              <a:t>多多！</a:t>
            </a:r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t="19656" b="27449"/>
          <a:stretch>
            <a:fillRect/>
          </a:stretch>
        </p:blipFill>
        <p:spPr>
          <a:xfrm>
            <a:off x="7158990" y="711835"/>
            <a:ext cx="4787265" cy="54800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lpgo-blu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220" y="186055"/>
            <a:ext cx="1276985" cy="12782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0795" y="0"/>
            <a:ext cx="12202795" cy="34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122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3547" r="1176" b="1526"/>
          <a:stretch>
            <a:fillRect/>
          </a:stretch>
        </p:blipFill>
        <p:spPr bwMode="auto">
          <a:xfrm>
            <a:off x="-9525" y="2804795"/>
            <a:ext cx="12202160" cy="405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283335" y="512445"/>
            <a:ext cx="4993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/>
                </a:solidFill>
              </a:rPr>
              <a:t>个人简介与分享内容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2630" y="1031875"/>
            <a:ext cx="88118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gpa 89.4/100 IELTS 7.0</a:t>
            </a:r>
            <a:endParaRPr lang="en-US" altLang="zh-CN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科研经历</a:t>
            </a: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/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文章</a:t>
            </a: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/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专利</a:t>
            </a: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/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竞赛奖项</a:t>
            </a: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/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暑校</a:t>
            </a:r>
            <a:endParaRPr lang="zh-C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邮件往来</a:t>
            </a: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面试</a:t>
            </a: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10+</a:t>
            </a:r>
            <a:endParaRPr lang="en-US" altLang="zh-CN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23900" y="2914650"/>
            <a:ext cx="881189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留学时间线</a:t>
            </a:r>
            <a:endParaRPr lang="en-US" alt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sz="2000">
                <a:latin typeface="Times New Roman" panose="02020603050405020304" charset="0"/>
                <a:cs typeface="Times New Roman" panose="02020603050405020304" charset="0"/>
              </a:rPr>
              <a:t>如何定位选校</a:t>
            </a:r>
            <a:endParaRPr 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sz="2000">
                <a:latin typeface="Times New Roman" panose="02020603050405020304" charset="0"/>
                <a:cs typeface="Times New Roman" panose="02020603050405020304" charset="0"/>
              </a:rPr>
              <a:t>如何选导</a:t>
            </a:r>
            <a:endParaRPr 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sz="2000">
                <a:latin typeface="Times New Roman" panose="02020603050405020304" charset="0"/>
                <a:cs typeface="Times New Roman" panose="02020603050405020304" charset="0"/>
              </a:rPr>
              <a:t>如何套磁</a:t>
            </a:r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&amp;</a:t>
            </a: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面试准备</a:t>
            </a:r>
            <a:endParaRPr 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sz="2000">
                <a:latin typeface="Times New Roman" panose="02020603050405020304" charset="0"/>
                <a:cs typeface="Times New Roman" panose="02020603050405020304" charset="0"/>
              </a:rPr>
              <a:t>关于暑校</a:t>
            </a:r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/</a:t>
            </a: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暑研</a:t>
            </a:r>
            <a:endParaRPr 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sz="2000">
                <a:latin typeface="Times New Roman" panose="02020603050405020304" charset="0"/>
                <a:cs typeface="Times New Roman" panose="02020603050405020304" charset="0"/>
              </a:rPr>
              <a:t>如何免中介</a:t>
            </a:r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diy</a:t>
            </a:r>
            <a:endParaRPr lang="en-US" alt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不同委员会看重什么</a:t>
            </a:r>
            <a:endParaRPr lang="zh-CN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对不同选择学弟学妹的建议</a:t>
            </a:r>
            <a:endParaRPr lang="zh-CN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lpgo-blu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220" y="186055"/>
            <a:ext cx="1276985" cy="12782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0795" y="0"/>
            <a:ext cx="12202795" cy="34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122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3547" r="1176" b="1526"/>
          <a:stretch>
            <a:fillRect/>
          </a:stretch>
        </p:blipFill>
        <p:spPr bwMode="auto">
          <a:xfrm>
            <a:off x="-9525" y="2804795"/>
            <a:ext cx="12202160" cy="405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283335" y="512445"/>
            <a:ext cx="4993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/>
                </a:solidFill>
              </a:rPr>
              <a:t>一些啰嗦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34695" y="1489075"/>
            <a:ext cx="9986645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000"/>
              <a:t>硕士：分为授课型硕士（</a:t>
            </a:r>
            <a:r>
              <a:rPr lang="en-US" altLang="zh-CN" sz="2000"/>
              <a:t>Msc</a:t>
            </a:r>
            <a:r>
              <a:rPr lang="zh-CN" altLang="en-US" sz="2000"/>
              <a:t>）和研究型硕士（</a:t>
            </a:r>
            <a:r>
              <a:rPr lang="en-US" altLang="zh-CN" sz="2000"/>
              <a:t>Mphil</a:t>
            </a:r>
            <a:r>
              <a:rPr lang="zh-CN" altLang="en-US" sz="2000"/>
              <a:t>）</a:t>
            </a:r>
            <a:endParaRPr lang="zh-CN" altLang="en-US" sz="2000"/>
          </a:p>
          <a:p>
            <a:pPr>
              <a:lnSpc>
                <a:spcPct val="150000"/>
              </a:lnSpc>
            </a:pPr>
            <a:r>
              <a:rPr lang="zh-CN" altLang="en-US" sz="2000"/>
              <a:t>博士：部分国家或地区支持本科直博（</a:t>
            </a:r>
            <a:r>
              <a:rPr lang="en-US" altLang="zh-CN" sz="2000"/>
              <a:t>PhD</a:t>
            </a:r>
            <a:r>
              <a:rPr lang="zh-CN" altLang="en-US" sz="2000"/>
              <a:t>）</a:t>
            </a:r>
            <a:endParaRPr lang="zh-CN" altLang="en-US" sz="2000"/>
          </a:p>
          <a:p>
            <a:pPr>
              <a:lnSpc>
                <a:spcPct val="150000"/>
              </a:lnSpc>
            </a:pPr>
            <a:endParaRPr lang="zh-CN" altLang="en-US" sz="20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000"/>
              <a:t>授课型硕士：非常适合想要找工作的同学</a:t>
            </a:r>
            <a:r>
              <a:rPr lang="en-US" altLang="zh-CN" sz="2000"/>
              <a:t>~ </a:t>
            </a:r>
            <a:r>
              <a:rPr lang="zh-CN" altLang="en-US" sz="2000"/>
              <a:t>一年时间节省时间精力，更多年限积攒工作经验，在准备申请时基本只要保证</a:t>
            </a:r>
            <a:r>
              <a:rPr lang="en-US" altLang="zh-CN" sz="2000"/>
              <a:t>gpa</a:t>
            </a:r>
            <a:r>
              <a:rPr lang="zh-CN" altLang="en-US" sz="2000"/>
              <a:t>和语言，不用过多准备，提交网申等待结果即可，也是大多数人的选择</a:t>
            </a:r>
            <a:endParaRPr lang="zh-CN" altLang="en-US" sz="20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000"/>
              <a:t>研究型硕士和博士：适合喜欢科研的同学，可能想要一直读下去的同学，年限较长，申请难度较大，适合有一定的科研经历最好有</a:t>
            </a:r>
            <a:r>
              <a:rPr lang="en-US" altLang="zh-CN" sz="2000"/>
              <a:t>pub</a:t>
            </a:r>
            <a:r>
              <a:rPr lang="zh-CN" altLang="en-US" sz="2000"/>
              <a:t>的同学，申请很玄学，和运气缘分等有关系，对心态考验较大，申请时间线长出结果晚，大部分都需要先联系导师面试，后进行网申，这两者可以相互转化。</a:t>
            </a:r>
            <a:endParaRPr lang="zh-CN" altLang="en-US"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lpgo-blu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220" y="186055"/>
            <a:ext cx="1276985" cy="12782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0795" y="0"/>
            <a:ext cx="12202795" cy="34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122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3547" r="1176" b="1526"/>
          <a:stretch>
            <a:fillRect/>
          </a:stretch>
        </p:blipFill>
        <p:spPr bwMode="auto">
          <a:xfrm>
            <a:off x="-9525" y="2804795"/>
            <a:ext cx="12202160" cy="405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283335" y="393700"/>
            <a:ext cx="4993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/>
                </a:solidFill>
              </a:rPr>
              <a:t>留学时间线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80110" y="969010"/>
            <a:ext cx="11346815" cy="59772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大一较摆，仅大一立项负责人顺利结题；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大二上选了几个课题组试水，确定了科研方向；并为数学建模努力，但未果；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sym typeface="+mn-ea"/>
              </a:rPr>
              <a:t>大二和家里人商量确定要润，彻底放弃保研路线；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大二暑假打全国化学竞赛，拿下国一，打节能减排，拿下国三（这两个保研也能加分）；刷分，科研，学生会；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大三上开始搜集信息差，找导师和师兄师姐聊天；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大三加了一堆中介，免费聊天了解信息差并帮忙定位，狮子大开口要价六位数，遂放弃；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大三寒假准备雅思，</a:t>
            </a:r>
            <a:r>
              <a:rPr lang="en-US" altLang="zh-CN"/>
              <a:t>2</a:t>
            </a:r>
            <a:r>
              <a:rPr lang="zh-CN" altLang="en-US"/>
              <a:t>月底一次，口语</a:t>
            </a:r>
            <a:r>
              <a:rPr lang="en-US" altLang="zh-CN"/>
              <a:t>5.5</a:t>
            </a:r>
            <a:r>
              <a:rPr lang="zh-CN" altLang="en-US"/>
              <a:t>需要再战</a:t>
            </a:r>
            <a:r>
              <a:rPr lang="en-US" altLang="zh-CN"/>
              <a:t>o(╥</a:t>
            </a:r>
            <a:r>
              <a:rPr lang="zh-CN" altLang="en-US"/>
              <a:t>﹏</a:t>
            </a:r>
            <a:r>
              <a:rPr lang="en-US" altLang="zh-CN"/>
              <a:t>╥)o</a:t>
            </a:r>
            <a:r>
              <a:rPr lang="zh-CN" altLang="en-US"/>
              <a:t>，三月军训两周，四月初第二次雅思；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考完雅思五月份立刻开始打磨</a:t>
            </a:r>
            <a:r>
              <a:rPr lang="en-US" altLang="zh-CN"/>
              <a:t>CV</a:t>
            </a:r>
            <a:r>
              <a:rPr lang="zh-CN" altLang="en-US"/>
              <a:t>（简历），耗时一个月，并上各校官网逛逛；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六月份发了五封信试水，第一场面试和第一个口头</a:t>
            </a:r>
            <a:r>
              <a:rPr lang="en-US" altLang="zh-CN"/>
              <a:t>offer</a:t>
            </a:r>
            <a:r>
              <a:rPr lang="zh-CN" altLang="en-US"/>
              <a:t>，并且搞定期末周；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七月小学期压力蛮大，开始看暑校老师的文献，看看英文电影，做旅游攻略；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八月前往牛津暑校，还有剑桥的一周衔接课程，认识了很多厉害的硕博生和老师；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九月十月继续套磁，并完成</a:t>
            </a:r>
            <a:r>
              <a:rPr lang="en-US" altLang="zh-CN"/>
              <a:t>PS</a:t>
            </a:r>
            <a:r>
              <a:rPr lang="zh-CN" altLang="en-US"/>
              <a:t>（个人陈述）撰写，放弃保研，写三封推荐信找导师签字；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十月交上一些硕士项目的申请，静等第一轮开奖，并开始打磨</a:t>
            </a:r>
            <a:r>
              <a:rPr lang="en-US" altLang="zh-CN"/>
              <a:t>rp</a:t>
            </a:r>
            <a:r>
              <a:rPr lang="zh-CN" altLang="en-US"/>
              <a:t>（研究提案）；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十一月十二月网申扫尾，继续套磁，十一月考第一次</a:t>
            </a:r>
            <a:r>
              <a:rPr lang="en-US" altLang="zh-CN"/>
              <a:t>GRE</a:t>
            </a:r>
            <a:r>
              <a:rPr lang="zh-CN" altLang="en-US"/>
              <a:t>，未果，和一些导师保持联系；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一月回家躺平，顺便背背单词</a:t>
            </a:r>
            <a:r>
              <a:rPr lang="en-US" altLang="zh-CN"/>
              <a:t>,</a:t>
            </a:r>
            <a:r>
              <a:rPr lang="zh-CN" altLang="en-US"/>
              <a:t>考第二次</a:t>
            </a:r>
            <a:r>
              <a:rPr lang="en-US" altLang="zh-CN"/>
              <a:t>GRE</a:t>
            </a:r>
            <a:r>
              <a:rPr lang="zh-CN" altLang="en-US"/>
              <a:t>玩</a:t>
            </a:r>
            <a:r>
              <a:rPr lang="en-US" altLang="zh-CN"/>
              <a:t>;</a:t>
            </a:r>
            <a:endParaRPr lang="en-US" altLang="zh-CN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二月回来准备中期答辩，狂赶进度，完成委员会面试；</a:t>
            </a:r>
            <a:endParaRPr lang="zh-CN" altLang="en-US"/>
          </a:p>
          <a:p>
            <a:pPr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未完待续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lpgo-blu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220" y="186055"/>
            <a:ext cx="1276985" cy="12782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0795" y="0"/>
            <a:ext cx="12202795" cy="34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122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3547" r="1176" b="1526"/>
          <a:stretch>
            <a:fillRect/>
          </a:stretch>
        </p:blipFill>
        <p:spPr bwMode="auto">
          <a:xfrm>
            <a:off x="-9525" y="2804795"/>
            <a:ext cx="12202160" cy="405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283335" y="512445"/>
            <a:ext cx="4993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/>
                </a:solidFill>
              </a:rPr>
              <a:t>如何定位</a:t>
            </a:r>
            <a:r>
              <a:rPr lang="en-US" altLang="zh-CN" sz="3600" b="1">
                <a:solidFill>
                  <a:schemeClr val="accent1"/>
                </a:solidFill>
              </a:rPr>
              <a:t> </a:t>
            </a:r>
            <a:r>
              <a:rPr lang="zh-CN" altLang="en-US" sz="3600" b="1">
                <a:solidFill>
                  <a:schemeClr val="accent1"/>
                </a:solidFill>
              </a:rPr>
              <a:t>如何选校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31240" y="1148715"/>
            <a:ext cx="10589895" cy="56622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accent1"/>
                </a:solidFill>
              </a:rPr>
              <a:t>经济情况</a:t>
            </a:r>
            <a:r>
              <a:rPr lang="en-US" altLang="zh-CN" sz="2800">
                <a:solidFill>
                  <a:schemeClr val="accent1"/>
                </a:solidFill>
              </a:rPr>
              <a:t>+</a:t>
            </a:r>
            <a:r>
              <a:rPr lang="zh-CN" altLang="en-US" sz="2800">
                <a:solidFill>
                  <a:schemeClr val="accent1"/>
                </a:solidFill>
              </a:rPr>
              <a:t>硬件条件</a:t>
            </a:r>
            <a:r>
              <a:rPr lang="en-US" altLang="zh-CN" sz="2800">
                <a:solidFill>
                  <a:schemeClr val="accent1"/>
                </a:solidFill>
              </a:rPr>
              <a:t>+</a:t>
            </a:r>
            <a:r>
              <a:rPr lang="zh-CN" altLang="en-US" sz="2800">
                <a:solidFill>
                  <a:schemeClr val="accent1"/>
                </a:solidFill>
              </a:rPr>
              <a:t>未来规划</a:t>
            </a:r>
            <a:endParaRPr lang="zh-CN" altLang="en-US" sz="2800">
              <a:solidFill>
                <a:schemeClr val="accent1"/>
              </a:solidFill>
            </a:endParaRPr>
          </a:p>
          <a:p>
            <a:endParaRPr lang="zh-CN" altLang="en-US" sz="280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000"/>
              <a:t>1w</a:t>
            </a:r>
            <a:r>
              <a:rPr lang="zh-CN" altLang="en-US" sz="2000"/>
              <a:t>以下：港科广硕博，各地全奖博士</a:t>
            </a:r>
            <a:endParaRPr lang="en-US" altLang="zh-CN" sz="2000"/>
          </a:p>
          <a:p>
            <a:pPr>
              <a:lnSpc>
                <a:spcPct val="150000"/>
              </a:lnSpc>
            </a:pPr>
            <a:r>
              <a:rPr lang="en-US" altLang="zh-CN" sz="2000"/>
              <a:t>50w</a:t>
            </a:r>
            <a:r>
              <a:rPr lang="zh-CN" altLang="en-US" sz="2000"/>
              <a:t>以下：港新授课硕</a:t>
            </a:r>
            <a:r>
              <a:rPr lang="en-US" altLang="zh-CN" sz="2000"/>
              <a:t>msc</a:t>
            </a:r>
            <a:r>
              <a:rPr lang="zh-CN" altLang="en-US" sz="2000"/>
              <a:t>，部分欧洲硕士（</a:t>
            </a:r>
            <a:r>
              <a:rPr lang="en-US" altLang="zh-CN" sz="2000"/>
              <a:t>eg</a:t>
            </a:r>
            <a:r>
              <a:rPr lang="zh-CN" altLang="en-US" sz="2000"/>
              <a:t>德国）</a:t>
            </a:r>
            <a:endParaRPr lang="zh-CN" altLang="en-US" sz="2000"/>
          </a:p>
          <a:p>
            <a:pPr>
              <a:lnSpc>
                <a:spcPct val="150000"/>
              </a:lnSpc>
            </a:pPr>
            <a:r>
              <a:rPr lang="en-US" altLang="zh-CN" sz="2000"/>
              <a:t>50-100w</a:t>
            </a:r>
            <a:r>
              <a:rPr lang="zh-CN" altLang="en-US" sz="2000"/>
              <a:t>：英国伦敦地区一年制硕士或欧洲两年制硕士（</a:t>
            </a:r>
            <a:r>
              <a:rPr lang="en-US" altLang="zh-CN" sz="2000"/>
              <a:t>eg</a:t>
            </a:r>
            <a:r>
              <a:rPr lang="zh-CN" altLang="en-US" sz="2000"/>
              <a:t>荷兰），部分研究型硕士</a:t>
            </a:r>
            <a:endParaRPr lang="zh-CN" altLang="en-US" sz="2000"/>
          </a:p>
          <a:p>
            <a:pPr>
              <a:lnSpc>
                <a:spcPct val="150000"/>
              </a:lnSpc>
            </a:pPr>
            <a:r>
              <a:rPr lang="en-US" altLang="zh-CN" sz="2000"/>
              <a:t>150w</a:t>
            </a:r>
            <a:r>
              <a:rPr lang="zh-CN" altLang="en-US" sz="2000"/>
              <a:t>以上：部分研究型硕士，部分自费博士</a:t>
            </a:r>
            <a:endParaRPr lang="zh-CN" altLang="en-US" sz="2000"/>
          </a:p>
          <a:p>
            <a:pPr>
              <a:lnSpc>
                <a:spcPct val="150000"/>
              </a:lnSpc>
            </a:pPr>
            <a:r>
              <a:rPr lang="en-US" altLang="zh-CN" sz="2000"/>
              <a:t>300w</a:t>
            </a:r>
            <a:r>
              <a:rPr lang="zh-CN" altLang="en-US" sz="2000"/>
              <a:t>以上：考虑给学校</a:t>
            </a:r>
            <a:r>
              <a:rPr lang="en-US" altLang="zh-CN" sz="2000"/>
              <a:t>/</a:t>
            </a:r>
            <a:r>
              <a:rPr lang="zh-CN" altLang="en-US" sz="2000"/>
              <a:t>课题组捐款，到名校（</a:t>
            </a:r>
            <a:r>
              <a:rPr lang="en-US" altLang="zh-CN" sz="2000"/>
              <a:t>bushi</a:t>
            </a:r>
            <a:endParaRPr lang="zh-CN" altLang="en-US" sz="2000"/>
          </a:p>
          <a:p>
            <a:pPr>
              <a:lnSpc>
                <a:spcPct val="150000"/>
              </a:lnSpc>
            </a:pPr>
            <a:endParaRPr lang="zh-CN" altLang="en-US" sz="2000"/>
          </a:p>
          <a:p>
            <a:pPr>
              <a:lnSpc>
                <a:spcPct val="150000"/>
              </a:lnSpc>
            </a:pPr>
            <a:r>
              <a:rPr lang="zh-CN" altLang="en-US" sz="2000"/>
              <a:t>主要硬件：</a:t>
            </a:r>
            <a:r>
              <a:rPr lang="en-US" altLang="zh-CN" sz="2000"/>
              <a:t>gpa/</a:t>
            </a:r>
            <a:r>
              <a:rPr lang="zh-CN" altLang="en-US" sz="2000"/>
              <a:t>语言成绩</a:t>
            </a:r>
            <a:r>
              <a:rPr lang="en-US" altLang="zh-CN" sz="2000"/>
              <a:t>/</a:t>
            </a:r>
            <a:r>
              <a:rPr lang="zh-CN" altLang="en-US" sz="2000"/>
              <a:t>科研经历</a:t>
            </a:r>
            <a:r>
              <a:rPr lang="en-US" altLang="zh-CN" sz="2000"/>
              <a:t>/connection</a:t>
            </a:r>
            <a:endParaRPr lang="en-US" altLang="zh-CN" sz="2000"/>
          </a:p>
          <a:p>
            <a:pPr>
              <a:lnSpc>
                <a:spcPct val="150000"/>
              </a:lnSpc>
            </a:pPr>
            <a:r>
              <a:rPr lang="zh-CN" altLang="en-US" sz="2000"/>
              <a:t>工作</a:t>
            </a:r>
            <a:r>
              <a:rPr lang="en-US" altLang="zh-CN" sz="2000"/>
              <a:t>/</a:t>
            </a:r>
            <a:r>
              <a:rPr lang="zh-CN" altLang="en-US" sz="2000"/>
              <a:t>读博</a:t>
            </a:r>
            <a:r>
              <a:rPr lang="en-US" altLang="zh-CN" sz="2000"/>
              <a:t>/...</a:t>
            </a:r>
            <a:endParaRPr lang="en-US" altLang="zh-CN" sz="2000"/>
          </a:p>
          <a:p>
            <a:pPr>
              <a:lnSpc>
                <a:spcPct val="150000"/>
              </a:lnSpc>
            </a:pPr>
            <a:r>
              <a:rPr lang="zh-CN" altLang="en-US" sz="2000"/>
              <a:t>或者问</a:t>
            </a:r>
            <a:r>
              <a:rPr lang="en-US" altLang="zh-CN" sz="2000"/>
              <a:t>gpt</a:t>
            </a:r>
            <a:endParaRPr lang="en-US" altLang="zh-CN" sz="2000"/>
          </a:p>
          <a:p>
            <a:pPr>
              <a:lnSpc>
                <a:spcPct val="150000"/>
              </a:lnSpc>
            </a:pPr>
            <a:r>
              <a:rPr lang="zh-CN" altLang="en-US" sz="2400" b="1">
                <a:solidFill>
                  <a:schemeClr val="accent1"/>
                </a:solidFill>
              </a:rPr>
              <a:t>如何选导？</a:t>
            </a:r>
            <a:r>
              <a:rPr lang="zh-CN" altLang="en-US" sz="2000"/>
              <a:t>拿出网络福尔摩斯的毅力</a:t>
            </a:r>
            <a:endParaRPr lang="zh-CN" altLang="en-US"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lpgo-blu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220" y="186055"/>
            <a:ext cx="1276985" cy="12782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0795" y="0"/>
            <a:ext cx="12202795" cy="34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122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3547" r="1176" b="1526"/>
          <a:stretch>
            <a:fillRect/>
          </a:stretch>
        </p:blipFill>
        <p:spPr bwMode="auto">
          <a:xfrm>
            <a:off x="-9525" y="2804795"/>
            <a:ext cx="12202160" cy="405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283335" y="512445"/>
            <a:ext cx="4993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/>
                </a:solidFill>
              </a:rPr>
              <a:t>如何套磁</a:t>
            </a:r>
            <a:r>
              <a:rPr lang="en-US" altLang="zh-CN" sz="3600" b="1">
                <a:solidFill>
                  <a:schemeClr val="accent1"/>
                </a:solidFill>
              </a:rPr>
              <a:t>&amp;</a:t>
            </a:r>
            <a:r>
              <a:rPr lang="zh-CN" altLang="en-US" sz="3600" b="1">
                <a:solidFill>
                  <a:schemeClr val="accent1"/>
                </a:solidFill>
              </a:rPr>
              <a:t>面试准备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7065" y="1227455"/>
            <a:ext cx="10941050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准备一封吸引人的套磁信：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简明，陈述关键信息（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300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字以内），摆上硬件条件；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针对每个老师打磨适合的内容，比海投靠谱，提你与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ta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的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connection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；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附件带上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CV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，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PS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和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RP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看情况而定，可以提推荐人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;</a:t>
            </a:r>
            <a:endParaRPr lang="en-US" altLang="zh-CN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1-2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周未果可以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follow-up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，一个系尽量等第一个导不回后再套下一位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如果有条件的话，可以制作个人网页；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用学校邮箱或者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gmail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，不要用乱七八糟的私人邮箱；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真诚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+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嘴甜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b="1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设备准备：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电脑打开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teams/zoom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，平板为提词器，列出需要用但不熟悉的词汇，手机为实时翻译转写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+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录音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打印出来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pre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的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ppt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，问问题也可以从上面找答案，演讲稿放在键盘上，文献也打印出来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前期准备：充分了解导的研究背景，读一些文献哪怕是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ai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读的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一般准备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pre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（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10min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左右）介绍自己过去的研究经历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 b="1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常见问题：</a:t>
            </a:r>
            <a:endParaRPr lang="zh-CN" altLang="en-US" b="1">
              <a:solidFill>
                <a:schemeClr val="accent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why phd/master</a:t>
            </a:r>
            <a:endParaRPr lang="en-US" altLang="zh-CN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why lab/school/country</a:t>
            </a:r>
            <a:endParaRPr lang="en-US" altLang="zh-CN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research interest</a:t>
            </a:r>
            <a:endParaRPr lang="en-US" altLang="zh-CN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研究经历抠细节</a:t>
            </a:r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+</a:t>
            </a:r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文献考察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······</a:t>
            </a:r>
            <a:endParaRPr lang="en-US" altLang="zh-CN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zh-CN" altLang="en-US">
                <a:latin typeface="Times New Roman" panose="02020603050405020304" charset="0"/>
                <a:cs typeface="Times New Roman" panose="02020603050405020304" charset="0"/>
              </a:rPr>
              <a:t>最重要的是，伸手不打笑脸人！！！</a:t>
            </a:r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9340" y="4462780"/>
            <a:ext cx="3042920" cy="22821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lpgo-blu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220" y="186055"/>
            <a:ext cx="1276985" cy="12782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0795" y="0"/>
            <a:ext cx="12202795" cy="34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122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3547" r="1176" b="1526"/>
          <a:stretch>
            <a:fillRect/>
          </a:stretch>
        </p:blipFill>
        <p:spPr bwMode="auto">
          <a:xfrm>
            <a:off x="-9525" y="2804795"/>
            <a:ext cx="12202160" cy="405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283335" y="512445"/>
            <a:ext cx="4993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/>
                </a:solidFill>
              </a:rPr>
              <a:t>关于暑校</a:t>
            </a:r>
            <a:r>
              <a:rPr lang="en-US" altLang="zh-CN" sz="3600" b="1">
                <a:solidFill>
                  <a:schemeClr val="accent1"/>
                </a:solidFill>
              </a:rPr>
              <a:t>/</a:t>
            </a:r>
            <a:r>
              <a:rPr lang="zh-CN" altLang="en-US" sz="3600" b="1">
                <a:solidFill>
                  <a:schemeClr val="accent1"/>
                </a:solidFill>
              </a:rPr>
              <a:t>暑研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66775" y="1466850"/>
            <a:ext cx="105016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最近是暑校</a:t>
            </a:r>
            <a:r>
              <a:rPr lang="en-US" altLang="zh-CN"/>
              <a:t>/</a:t>
            </a:r>
            <a:r>
              <a:rPr lang="zh-CN" altLang="en-US"/>
              <a:t>暑研报名关键节点</a:t>
            </a:r>
            <a:endParaRPr lang="zh-CN" altLang="en-US"/>
          </a:p>
          <a:p>
            <a:r>
              <a:rPr lang="zh-CN" altLang="en-US"/>
              <a:t>两种方式：学校官方</a:t>
            </a:r>
            <a:r>
              <a:rPr lang="en-US" altLang="zh-CN"/>
              <a:t>/</a:t>
            </a:r>
            <a:r>
              <a:rPr lang="zh-CN" altLang="en-US"/>
              <a:t>自己套磁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开拓眼界</a:t>
            </a:r>
            <a:r>
              <a:rPr lang="en-US" altLang="zh-CN"/>
              <a:t>+</a:t>
            </a:r>
            <a:r>
              <a:rPr lang="zh-CN" altLang="en-US"/>
              <a:t>线下见面</a:t>
            </a:r>
            <a:r>
              <a:rPr lang="en-US" altLang="zh-CN"/>
              <a:t>+</a:t>
            </a:r>
            <a:r>
              <a:rPr lang="zh-CN" altLang="en-US"/>
              <a:t>获得经历</a:t>
            </a:r>
            <a:r>
              <a:rPr lang="en-US" altLang="zh-CN"/>
              <a:t>+</a:t>
            </a:r>
            <a:r>
              <a:rPr lang="zh-CN" altLang="en-US"/>
              <a:t>对学校有概念</a:t>
            </a:r>
            <a:endParaRPr lang="zh-CN" altLang="en-US"/>
          </a:p>
          <a:p>
            <a:r>
              <a:rPr lang="zh-CN" altLang="en-US"/>
              <a:t>很乌托邦的人生经历</a:t>
            </a:r>
            <a:r>
              <a:rPr lang="en-US" altLang="zh-CN"/>
              <a:t>~</a:t>
            </a:r>
            <a:endParaRPr lang="en-US" altLang="zh-CN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3252470"/>
            <a:ext cx="3239770" cy="2160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040" y="3241675"/>
            <a:ext cx="3288665" cy="21926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6675" y="3241675"/>
            <a:ext cx="1671955" cy="222948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26600" y="3202940"/>
            <a:ext cx="1525905" cy="22891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lpgo-blu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220" y="186055"/>
            <a:ext cx="1276985" cy="12782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0795" y="0"/>
            <a:ext cx="12202795" cy="34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122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3547" r="1176" b="1526"/>
          <a:stretch>
            <a:fillRect/>
          </a:stretch>
        </p:blipFill>
        <p:spPr bwMode="auto">
          <a:xfrm>
            <a:off x="-9525" y="2804795"/>
            <a:ext cx="12202160" cy="405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283335" y="512445"/>
            <a:ext cx="4993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/>
                </a:solidFill>
              </a:rPr>
              <a:t>如何免中介</a:t>
            </a:r>
            <a:r>
              <a:rPr lang="en-US" altLang="zh-CN" sz="3600" b="1">
                <a:solidFill>
                  <a:schemeClr val="accent1"/>
                </a:solidFill>
              </a:rPr>
              <a:t>diy</a:t>
            </a:r>
            <a:endParaRPr lang="en-US" altLang="zh-CN" sz="3600" b="1">
              <a:solidFill>
                <a:schemeClr val="accent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89940" y="1433830"/>
            <a:ext cx="10589260" cy="4661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/>
              <a:t>核心文书：</a:t>
            </a:r>
            <a:r>
              <a:rPr lang="en-US" altLang="zh-CN" b="1">
                <a:solidFill>
                  <a:schemeClr val="accent1"/>
                </a:solidFill>
              </a:rPr>
              <a:t>CV</a:t>
            </a:r>
            <a:r>
              <a:rPr lang="zh-CN" altLang="en-US" b="1">
                <a:solidFill>
                  <a:schemeClr val="accent1"/>
                </a:solidFill>
              </a:rPr>
              <a:t>（简历）</a:t>
            </a:r>
            <a:r>
              <a:rPr lang="en-US" altLang="zh-CN" b="1">
                <a:solidFill>
                  <a:schemeClr val="accent1"/>
                </a:solidFill>
              </a:rPr>
              <a:t> PS</a:t>
            </a:r>
            <a:r>
              <a:rPr lang="zh-CN" altLang="en-US" b="1">
                <a:solidFill>
                  <a:schemeClr val="accent1"/>
                </a:solidFill>
              </a:rPr>
              <a:t>（个人陈述）</a:t>
            </a:r>
            <a:r>
              <a:rPr lang="en-US" altLang="zh-CN" b="1">
                <a:solidFill>
                  <a:schemeClr val="accent1"/>
                </a:solidFill>
              </a:rPr>
              <a:t>  RL</a:t>
            </a:r>
            <a:r>
              <a:rPr lang="zh-CN" altLang="en-US" b="1">
                <a:solidFill>
                  <a:schemeClr val="accent1"/>
                </a:solidFill>
              </a:rPr>
              <a:t>（推荐信）</a:t>
            </a:r>
            <a:r>
              <a:rPr lang="en-US" altLang="zh-CN" b="1">
                <a:solidFill>
                  <a:schemeClr val="accent1"/>
                </a:solidFill>
                <a:sym typeface="+mn-ea"/>
              </a:rPr>
              <a:t>RP</a:t>
            </a:r>
            <a:r>
              <a:rPr lang="zh-CN" altLang="en-US" b="1">
                <a:solidFill>
                  <a:schemeClr val="accent1"/>
                </a:solidFill>
                <a:sym typeface="+mn-ea"/>
              </a:rPr>
              <a:t>（研究提案）</a:t>
            </a:r>
            <a:endParaRPr lang="zh-CN" altLang="en-US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/>
              <a:t>还有一些成绩单、语言成绩、各类获奖证明、</a:t>
            </a:r>
            <a:r>
              <a:rPr lang="en-US" altLang="zh-CN"/>
              <a:t>pub</a:t>
            </a:r>
            <a:r>
              <a:rPr lang="zh-CN" altLang="en-US"/>
              <a:t>或专利等。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先上学校官网看要求，欧洲一些学校要求很有特色，尤其是</a:t>
            </a:r>
            <a:r>
              <a:rPr lang="en-US" altLang="zh-CN"/>
              <a:t>rp~</a:t>
            </a:r>
            <a:r>
              <a:rPr lang="zh-CN" altLang="en-US"/>
              <a:t>（但一般硕士很少用到</a:t>
            </a:r>
            <a:r>
              <a:rPr lang="en-US" altLang="zh-CN"/>
              <a:t>rp</a:t>
            </a:r>
            <a:r>
              <a:rPr lang="zh-CN" altLang="en-US"/>
              <a:t>）</a:t>
            </a:r>
            <a:endParaRPr lang="zh-CN" altLang="en-US"/>
          </a:p>
          <a:p>
            <a:pPr>
              <a:lnSpc>
                <a:spcPct val="150000"/>
              </a:lnSpc>
            </a:pPr>
            <a:r>
              <a:rPr lang="zh-CN" altLang="en-US"/>
              <a:t>好好利用</a:t>
            </a:r>
            <a:r>
              <a:rPr lang="en-US" altLang="zh-CN"/>
              <a:t>ai</a:t>
            </a:r>
            <a:r>
              <a:rPr lang="zh-CN" altLang="en-US"/>
              <a:t>打磨语法，但是内容切忌用</a:t>
            </a:r>
            <a:r>
              <a:rPr lang="en-US" altLang="zh-CN"/>
              <a:t>ai</a:t>
            </a:r>
            <a:r>
              <a:rPr lang="zh-CN" altLang="en-US"/>
              <a:t>，都会查的</a:t>
            </a:r>
            <a:r>
              <a:rPr lang="en-US" altLang="zh-CN"/>
              <a:t>ai</a:t>
            </a:r>
            <a:r>
              <a:rPr lang="zh-CN" altLang="en-US"/>
              <a:t>率的！</a:t>
            </a:r>
            <a:endParaRPr lang="zh-CN" altLang="en-US"/>
          </a:p>
          <a:p>
            <a:pPr>
              <a:lnSpc>
                <a:spcPct val="150000"/>
              </a:lnSpc>
            </a:pPr>
            <a:endParaRPr lang="zh-CN" alt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/>
              <a:t>CV: </a:t>
            </a:r>
            <a:r>
              <a:rPr lang="zh-CN" altLang="en-US"/>
              <a:t>尽量压缩在一页以内，大致包含：个人信息</a:t>
            </a:r>
            <a:r>
              <a:rPr lang="en-US" altLang="zh-CN"/>
              <a:t>+</a:t>
            </a:r>
            <a:r>
              <a:rPr lang="zh-CN" altLang="en-US"/>
              <a:t>研究经历</a:t>
            </a:r>
            <a:r>
              <a:rPr lang="en-US" altLang="zh-CN"/>
              <a:t>+</a:t>
            </a:r>
            <a:r>
              <a:rPr lang="zh-CN" altLang="en-US"/>
              <a:t>发表</a:t>
            </a:r>
            <a:r>
              <a:rPr lang="en-US" altLang="zh-CN"/>
              <a:t>+</a:t>
            </a:r>
            <a:r>
              <a:rPr lang="zh-CN" altLang="en-US"/>
              <a:t>获奖</a:t>
            </a:r>
            <a:r>
              <a:rPr lang="en-US" altLang="zh-CN"/>
              <a:t>+</a:t>
            </a:r>
            <a:r>
              <a:rPr lang="zh-CN" altLang="en-US"/>
              <a:t>实习实践</a:t>
            </a:r>
            <a:r>
              <a:rPr lang="en-US" altLang="zh-CN"/>
              <a:t>+</a:t>
            </a:r>
            <a:r>
              <a:rPr lang="zh-CN" altLang="en-US"/>
              <a:t>补充信息</a:t>
            </a:r>
            <a:endParaRPr lang="en-US" altLang="zh-CN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/>
              <a:t>PS: </a:t>
            </a:r>
            <a:r>
              <a:rPr lang="zh-CN" altLang="en-US"/>
              <a:t>两页以内，</a:t>
            </a:r>
            <a:r>
              <a:rPr lang="en-US" altLang="zh-CN"/>
              <a:t>1000</a:t>
            </a:r>
            <a:r>
              <a:rPr lang="zh-CN" altLang="en-US"/>
              <a:t>词以内，包含个人情况简介</a:t>
            </a:r>
            <a:r>
              <a:rPr lang="en-US" altLang="zh-CN"/>
              <a:t>+</a:t>
            </a:r>
            <a:r>
              <a:rPr lang="zh-CN" altLang="en-US"/>
              <a:t>研究经历和学到了什么</a:t>
            </a:r>
            <a:r>
              <a:rPr lang="en-US" altLang="zh-CN"/>
              <a:t>+</a:t>
            </a:r>
            <a:r>
              <a:rPr lang="zh-CN" altLang="en-US"/>
              <a:t>竞赛实习经历</a:t>
            </a:r>
            <a:r>
              <a:rPr lang="en-US" altLang="zh-CN"/>
              <a:t>+</a:t>
            </a:r>
            <a:r>
              <a:rPr lang="zh-CN" altLang="en-US"/>
              <a:t>对学科的看法</a:t>
            </a:r>
            <a:r>
              <a:rPr lang="en-US" altLang="zh-CN"/>
              <a:t>+</a:t>
            </a:r>
            <a:r>
              <a:rPr lang="zh-CN" altLang="en-US"/>
              <a:t>为什么选择此学校此项目</a:t>
            </a:r>
            <a:r>
              <a:rPr lang="en-US" altLang="zh-CN"/>
              <a:t>+</a:t>
            </a:r>
            <a:r>
              <a:rPr lang="zh-CN" altLang="en-US"/>
              <a:t>研究兴趣</a:t>
            </a:r>
            <a:r>
              <a:rPr lang="en-US" altLang="zh-CN"/>
              <a:t>+</a:t>
            </a:r>
            <a:r>
              <a:rPr lang="zh-CN" altLang="en-US"/>
              <a:t>夸夸。</a:t>
            </a:r>
            <a:endParaRPr lang="en-US" altLang="zh-CN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/>
              <a:t>RL: </a:t>
            </a:r>
            <a:r>
              <a:rPr lang="zh-CN" altLang="en-US"/>
              <a:t>最好选择三位，自己拟好让老师修改签字，并且此推荐人以后需要从学校邮箱上传很多推荐信，所以一定找很</a:t>
            </a:r>
            <a:r>
              <a:rPr lang="en-US" altLang="zh-CN"/>
              <a:t>nice</a:t>
            </a:r>
            <a:r>
              <a:rPr lang="zh-CN" altLang="en-US"/>
              <a:t>的老师。</a:t>
            </a:r>
            <a:endParaRPr lang="en-US" altLang="zh-CN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/>
              <a:t>RP: </a:t>
            </a:r>
            <a:r>
              <a:rPr lang="zh-CN" altLang="en-US"/>
              <a:t>课题背景</a:t>
            </a:r>
            <a:r>
              <a:rPr lang="en-US" altLang="zh-CN"/>
              <a:t>+</a:t>
            </a:r>
            <a:r>
              <a:rPr lang="zh-CN" altLang="en-US"/>
              <a:t>创新点</a:t>
            </a:r>
            <a:r>
              <a:rPr lang="en-US" altLang="zh-CN"/>
              <a:t>+</a:t>
            </a:r>
            <a:r>
              <a:rPr lang="zh-CN" altLang="en-US"/>
              <a:t>研究方案</a:t>
            </a:r>
            <a:r>
              <a:rPr lang="en-US" altLang="zh-CN"/>
              <a:t>+</a:t>
            </a:r>
            <a:r>
              <a:rPr lang="zh-CN" altLang="en-US"/>
              <a:t>总结陈述</a:t>
            </a:r>
            <a:r>
              <a:rPr lang="en-US" altLang="zh-CN"/>
              <a:t> </a:t>
            </a:r>
            <a:r>
              <a:rPr lang="zh-CN" altLang="en-US"/>
              <a:t>（可以不用太长，我写了</a:t>
            </a:r>
            <a:r>
              <a:rPr lang="en-US" altLang="zh-CN"/>
              <a:t>12</a:t>
            </a:r>
            <a:r>
              <a:rPr lang="zh-CN" altLang="en-US"/>
              <a:t>页有点啰嗦）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lpgo-blu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220" y="186055"/>
            <a:ext cx="1276985" cy="127825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10795" y="0"/>
            <a:ext cx="12202795" cy="34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122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3547" r="1176" b="1526"/>
          <a:stretch>
            <a:fillRect/>
          </a:stretch>
        </p:blipFill>
        <p:spPr bwMode="auto">
          <a:xfrm>
            <a:off x="-9525" y="2804795"/>
            <a:ext cx="12202160" cy="405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283335" y="512445"/>
            <a:ext cx="49930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>
                <a:solidFill>
                  <a:schemeClr val="accent1"/>
                </a:solidFill>
              </a:rPr>
              <a:t>不同委员会看重什么</a:t>
            </a:r>
            <a:endParaRPr lang="zh-CN" altLang="en-US" sz="3600" b="1">
              <a:solidFill>
                <a:schemeClr val="accent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6560" y="1620520"/>
            <a:ext cx="1049083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 sz="2000"/>
              <a:t>Msc</a:t>
            </a:r>
            <a:r>
              <a:rPr lang="zh-CN" altLang="en-US" sz="2000"/>
              <a:t>：除个别顶尖学校外，基本就是</a:t>
            </a:r>
            <a:r>
              <a:rPr lang="en-US" altLang="zh-CN" sz="2000"/>
              <a:t>gpa+</a:t>
            </a:r>
            <a:r>
              <a:rPr lang="zh-CN" altLang="en-US" sz="2000"/>
              <a:t>语言硬性条件，文书不要太离谱即可，彰显出一定的写作能力，能清晰表达经历和对学科的认识。</a:t>
            </a:r>
            <a:endParaRPr lang="zh-CN" altLang="en-US" sz="20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 sz="2000"/>
              <a:t>Mphil</a:t>
            </a:r>
            <a:r>
              <a:rPr lang="zh-CN" altLang="en-US" sz="2000"/>
              <a:t>：主要为推荐信，简历和面试表现，一份漂亮的简历和一口流利的英语很重要。</a:t>
            </a:r>
            <a:endParaRPr lang="zh-CN" altLang="en-US" sz="2000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US" altLang="zh-CN" sz="2000"/>
              <a:t>PhD</a:t>
            </a:r>
            <a:r>
              <a:rPr lang="zh-CN" altLang="en-US" sz="2000"/>
              <a:t>：有的是强委员会：主要为面试和简历；强导师：主要为导师意愿。偏玄学</a:t>
            </a:r>
            <a:endParaRPr lang="zh-CN" altLang="en-US" sz="20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2448</Words>
  <Application>WPS 演示</Application>
  <PresentationFormat>宽屏</PresentationFormat>
  <Paragraphs>132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Times New Roman</vt:lpstr>
      <vt:lpstr>Wingdings</vt:lpstr>
      <vt:lpstr>Calibri</vt:lpstr>
      <vt:lpstr>Arial Unicode MS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徐梓涵</dc:creator>
  <cp:lastModifiedBy>Autumn.</cp:lastModifiedBy>
  <cp:revision>7</cp:revision>
  <dcterms:created xsi:type="dcterms:W3CDTF">2023-08-09T12:44:00Z</dcterms:created>
  <dcterms:modified xsi:type="dcterms:W3CDTF">2025-03-20T08:45:33Z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2052-12.1.0.20305</vt:lpwstr>
  </property>
</Properties>
</file>

<file path=docProps/thumbnail.jpeg>
</file>